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4" r:id="rId2"/>
    <p:sldId id="257" r:id="rId3"/>
    <p:sldId id="306" r:id="rId4"/>
    <p:sldId id="263" r:id="rId5"/>
    <p:sldId id="313" r:id="rId6"/>
    <p:sldId id="261" r:id="rId7"/>
    <p:sldId id="258" r:id="rId8"/>
    <p:sldId id="297" r:id="rId9"/>
    <p:sldId id="287" r:id="rId10"/>
    <p:sldId id="301" r:id="rId11"/>
    <p:sldId id="302" r:id="rId12"/>
    <p:sldId id="304" r:id="rId13"/>
    <p:sldId id="307" r:id="rId14"/>
    <p:sldId id="308" r:id="rId15"/>
    <p:sldId id="309" r:id="rId16"/>
    <p:sldId id="310" r:id="rId17"/>
    <p:sldId id="312" r:id="rId18"/>
    <p:sldId id="311" r:id="rId19"/>
    <p:sldId id="279" r:id="rId20"/>
    <p:sldId id="315" r:id="rId21"/>
    <p:sldId id="281" r:id="rId22"/>
    <p:sldId id="282" r:id="rId23"/>
    <p:sldId id="318" r:id="rId24"/>
    <p:sldId id="316" r:id="rId25"/>
    <p:sldId id="317" r:id="rId26"/>
    <p:sldId id="285" r:id="rId27"/>
    <p:sldId id="291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 PAGE" id="{BBDDCD44-97E7-4B85-9E03-FC312C32A041}">
          <p14:sldIdLst>
            <p14:sldId id="294"/>
          </p14:sldIdLst>
        </p14:section>
        <p14:section name="INTRODUCTION" id="{949E11AB-FBF7-4969-8F6E-E9D037A8A0E8}">
          <p14:sldIdLst/>
        </p14:section>
        <p14:section name="CONTENTS" id="{8A67D835-8355-428A-868F-1BB6F093563B}">
          <p14:sldIdLst>
            <p14:sldId id="257"/>
            <p14:sldId id="306"/>
            <p14:sldId id="263"/>
            <p14:sldId id="313"/>
            <p14:sldId id="261"/>
            <p14:sldId id="258"/>
            <p14:sldId id="297"/>
            <p14:sldId id="287"/>
            <p14:sldId id="301"/>
            <p14:sldId id="302"/>
            <p14:sldId id="304"/>
            <p14:sldId id="307"/>
            <p14:sldId id="308"/>
            <p14:sldId id="309"/>
            <p14:sldId id="310"/>
            <p14:sldId id="312"/>
            <p14:sldId id="311"/>
            <p14:sldId id="279"/>
            <p14:sldId id="315"/>
            <p14:sldId id="281"/>
            <p14:sldId id="282"/>
            <p14:sldId id="318"/>
            <p14:sldId id="316"/>
            <p14:sldId id="317"/>
            <p14:sldId id="285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0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08FB2-03E9-4411-9758-9D9CBEFABD1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A1D73-F781-4F5A-8B4B-76E3C30FF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42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9229F-0741-D37F-3FB6-CA279868E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D0FCE-9363-9D21-747D-467F9F80E6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B59BE-3E83-769E-E31D-3F4CA265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648E4-8886-29E9-AC72-60B031E64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6B7F0-8029-03B4-22A2-4C1D539A6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2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D18A4-555B-0EE4-2E9A-A1644DE9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A3D52-EAA7-82BD-651B-A88D3902A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04BAA-9D49-6460-C47C-BD5D1A1D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34EFD-35F3-252C-BC88-1BE9F265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AA3E7-C5D4-CAA6-609A-7EFF0A93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6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50DCD-319E-78C6-BCDF-FC7A250FA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BAD2-828A-CF6E-15D5-EF8D9A6EF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5665-C46D-6097-F839-C8C18E17B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7FCD0-3997-08EE-94E4-6A52FE63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9CFB-1F1D-646C-9659-B42E33D0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39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0F91-12A5-D66C-04E2-B48C1325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1098-835B-7FCF-9A01-357AD11F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EF116-62EF-C1ED-C71F-B19DF6A6D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6326-A1AD-59F3-9403-862C9972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3958-1176-5A74-D50F-EEA71D106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5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F3A6-4F69-DD1F-1525-6CE47F450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45EBF-B7F9-BF65-F049-2DD7E517A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F8A3-6C82-E2A4-5722-0123DF9B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0203F-44AD-3290-A30E-076470BA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EF67E-B3DF-9D8D-DF44-7B45D6050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98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9432-9347-22D3-DCEB-F2FB6BE1E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497C-6283-7C44-AF97-F6D9675FEB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4AB566-34D9-E233-5D1B-542A6FD5E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3E84E-0EE6-A6FF-511B-2DD16E6C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AC94E-03B5-6BA2-10BB-C031EAFE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7B5E3-4205-787A-3622-EF60F88C6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B9544-87E8-10BA-7A34-0C396FCDA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55E84-41F6-ECF0-7284-638849095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B12F3-E489-A75B-9B16-949170EAD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95A49-5413-3930-878B-B7BFA392F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902C4-73AD-A78B-9CCC-B416DA323F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38B70-CF5B-58E7-A908-132144EA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51CC8D-A2E2-B690-68E7-D2982318B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F298D1-D6EF-038F-3CDB-8C45E1D4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22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177C-5F93-5A17-88DB-21D4CDC2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CB397A-D0DE-5BB9-EAF5-A23D42D6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F81BD-1B33-43DD-795D-E31292BB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6703A-03D7-13E8-ECF5-CC22E56C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4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D5CA11-6ACF-737B-3840-28172B1A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6DD6C0-D18D-2EA2-54DC-8A1B29EB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4FA5C-CCAB-0882-2800-8412D217B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5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19C4-FCF4-B534-FC10-AAA7D0C01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9933-C224-5E35-501A-716C2E1E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757BF-A7E3-3A14-4D59-A3A7A2798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4A22C-A5E0-EC70-6D42-DE58D175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2542C-A870-FA08-8A73-87FD75369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D0978-EE21-9C8A-E3AE-72C9D651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22CC-4468-9500-977F-14BE1D0F2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7F24A9-93FA-B0A2-4430-4A493CA9F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2FA77-2BAB-8DB0-18FE-6974C5C67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55E58-AD08-D0D8-16ED-1830A5E3D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B17FD-B588-1453-CCA3-122776708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954F5-75E6-4406-0A5A-E7A8F806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1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3E57C8-1BCE-5CC3-833F-5A0C95E78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E11F0-EED2-6748-13D3-E2B6CB3B7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F5C87-3FDA-3A4F-467B-A36DD4030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D6B76-F9AF-470A-9185-F0537D23CD4F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C5DDF-31ED-8B3C-050B-DDB7EE1CA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6AF81-B057-6904-78C6-586B3B518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17D2D-3C2E-448A-90C6-4BFFAE44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18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9.wmf"/><Relationship Id="rId3" Type="http://schemas.openxmlformats.org/officeDocument/2006/relationships/image" Target="../media/image2.jpeg"/><Relationship Id="rId7" Type="http://schemas.openxmlformats.org/officeDocument/2006/relationships/image" Target="../media/image16.wmf"/><Relationship Id="rId12" Type="http://schemas.openxmlformats.org/officeDocument/2006/relationships/oleObject" Target="../embeddings/oleObject5.bin"/><Relationship Id="rId2" Type="http://schemas.openxmlformats.org/officeDocument/2006/relationships/image" Target="../media/image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5" Type="http://schemas.openxmlformats.org/officeDocument/2006/relationships/image" Target="../media/image20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wmf"/><Relationship Id="rId1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28.wmf"/><Relationship Id="rId3" Type="http://schemas.openxmlformats.org/officeDocument/2006/relationships/image" Target="../media/image2.jpeg"/><Relationship Id="rId21" Type="http://schemas.openxmlformats.org/officeDocument/2006/relationships/image" Target="../media/image3.png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5.wmf"/><Relationship Id="rId17" Type="http://schemas.openxmlformats.org/officeDocument/2006/relationships/oleObject" Target="../embeddings/oleObject13.bin"/><Relationship Id="rId2" Type="http://schemas.openxmlformats.org/officeDocument/2006/relationships/image" Target="../media/image1.png"/><Relationship Id="rId16" Type="http://schemas.openxmlformats.org/officeDocument/2006/relationships/image" Target="../media/image27.wmf"/><Relationship Id="rId20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4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21.jpe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6.wmf"/><Relationship Id="rId2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11" Type="http://schemas.openxmlformats.org/officeDocument/2006/relationships/image" Target="../media/image36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eg"/><Relationship Id="rId7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6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jpe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34EAE-4594-4717-2BC3-AA852299B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A7E05A-8DFB-5013-4B77-2E46CCEBDD4A}"/>
              </a:ext>
            </a:extLst>
          </p:cNvPr>
          <p:cNvSpPr txBox="1"/>
          <p:nvPr/>
        </p:nvSpPr>
        <p:spPr>
          <a:xfrm>
            <a:off x="3769771" y="894639"/>
            <a:ext cx="5374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5FC0B-D9A2-48BB-E672-13471B4249D9}"/>
              </a:ext>
            </a:extLst>
          </p:cNvPr>
          <p:cNvSpPr txBox="1"/>
          <p:nvPr/>
        </p:nvSpPr>
        <p:spPr>
          <a:xfrm>
            <a:off x="3988464" y="3488755"/>
            <a:ext cx="8531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SVTH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20151567	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20151151	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	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20151551	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201511C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E020A-6D84-472D-BDE8-48170173D9F7}"/>
              </a:ext>
            </a:extLst>
          </p:cNvPr>
          <p:cNvSpPr txBox="1"/>
          <p:nvPr/>
        </p:nvSpPr>
        <p:spPr>
          <a:xfrm>
            <a:off x="11568265" y="6323183"/>
            <a:ext cx="560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E8066F14-958F-8BFA-2893-80DCC233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" y="8792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905C1B-A079-5777-7F49-E6B879BFFF80}"/>
              </a:ext>
            </a:extLst>
          </p:cNvPr>
          <p:cNvSpPr/>
          <p:nvPr/>
        </p:nvSpPr>
        <p:spPr>
          <a:xfrm>
            <a:off x="157463" y="1789007"/>
            <a:ext cx="11971709" cy="130203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solidFill>
                  <a:srgbClr val="FF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 THỐNG CHIẾT RÓT ĐÓNG NẮP CHAI TỰ ĐỘNG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613" y="0"/>
            <a:ext cx="646157" cy="531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1825758" y="26123"/>
            <a:ext cx="897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TP HCM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1971287" y="6326378"/>
            <a:ext cx="8971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MÔ HÌNH TOÁN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399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8602" y="1402279"/>
            <a:ext cx="399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Magician:</a:t>
            </a:r>
          </a:p>
        </p:txBody>
      </p:sp>
      <p:pic>
        <p:nvPicPr>
          <p:cNvPr id="14" name="image65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9751" y="1146041"/>
            <a:ext cx="5909697" cy="25374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8602" y="3493507"/>
            <a:ext cx="307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D-H: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97205" y="1755396"/>
                <a:ext cx="232484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59.5	   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42 	   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191 	   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191 	    mm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147.94   mm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13.2 	    mm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05" y="1755396"/>
                <a:ext cx="2324845" cy="1754326"/>
              </a:xfrm>
              <a:prstGeom prst="rect">
                <a:avLst/>
              </a:prstGeom>
              <a:blipFill>
                <a:blip r:embed="rId5"/>
                <a:stretch>
                  <a:fillRect t="-2083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9F9B85-33BA-5629-CAB7-0935C1035E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0371" y="3862839"/>
            <a:ext cx="733527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MÔ HÌNH TOÁN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203" y="1140160"/>
            <a:ext cx="548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bảng DH ta thu được 5 ma trận biến đổi.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11109"/>
              </p:ext>
            </p:extLst>
          </p:nvPr>
        </p:nvGraphicFramePr>
        <p:xfrm>
          <a:off x="195203" y="1509492"/>
          <a:ext cx="324643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2000" imgH="914400" progId="Equation.DSMT4">
                  <p:embed/>
                </p:oleObj>
              </mc:Choice>
              <mc:Fallback>
                <p:oleObj name="Equation" r:id="rId4" imgW="2032000" imgH="914400" progId="Equation.DSMT4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03" y="1509492"/>
                        <a:ext cx="3246438" cy="1455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299401"/>
              </p:ext>
            </p:extLst>
          </p:nvPr>
        </p:nvGraphicFramePr>
        <p:xfrm>
          <a:off x="4117247" y="1540757"/>
          <a:ext cx="312420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46300" imgH="914400" progId="Equation.DSMT4">
                  <p:embed/>
                </p:oleObj>
              </mc:Choice>
              <mc:Fallback>
                <p:oleObj name="Equation" r:id="rId6" imgW="2146300" imgH="914400" progId="Equation.DSMT4">
                  <p:embed/>
                  <p:pic>
                    <p:nvPicPr>
                      <p:cNvPr id="25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247" y="1540757"/>
                        <a:ext cx="3124200" cy="1455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354576"/>
              </p:ext>
            </p:extLst>
          </p:nvPr>
        </p:nvGraphicFramePr>
        <p:xfrm>
          <a:off x="8136293" y="1509492"/>
          <a:ext cx="3101975" cy="148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57400" imgH="914400" progId="Equation.DSMT4">
                  <p:embed/>
                </p:oleObj>
              </mc:Choice>
              <mc:Fallback>
                <p:oleObj name="Equation" r:id="rId8" imgW="2057400" imgH="914400" progId="Equation.DSMT4">
                  <p:embed/>
                  <p:pic>
                    <p:nvPicPr>
                      <p:cNvPr id="47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6293" y="1509492"/>
                        <a:ext cx="3101975" cy="14895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318738"/>
              </p:ext>
            </p:extLst>
          </p:nvPr>
        </p:nvGraphicFramePr>
        <p:xfrm>
          <a:off x="195203" y="3103821"/>
          <a:ext cx="3246438" cy="1379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070100" imgH="914400" progId="Equation.DSMT4">
                  <p:embed/>
                </p:oleObj>
              </mc:Choice>
              <mc:Fallback>
                <p:oleObj name="Equation" r:id="rId10" imgW="2070100" imgH="914400" progId="Equation.DSMT4">
                  <p:embed/>
                  <p:pic>
                    <p:nvPicPr>
                      <p:cNvPr id="49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03" y="3103821"/>
                        <a:ext cx="3246438" cy="1379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519702"/>
              </p:ext>
            </p:extLst>
          </p:nvPr>
        </p:nvGraphicFramePr>
        <p:xfrm>
          <a:off x="4117247" y="3103821"/>
          <a:ext cx="20193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270000" imgH="914400" progId="Equation.DSMT4">
                  <p:embed/>
                </p:oleObj>
              </mc:Choice>
              <mc:Fallback>
                <p:oleObj name="Equation" r:id="rId12" imgW="1270000" imgH="914400" progId="Equation.DSMT4">
                  <p:embed/>
                  <p:pic>
                    <p:nvPicPr>
                      <p:cNvPr id="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247" y="3103821"/>
                        <a:ext cx="2019300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943013" y="5257041"/>
            <a:ext cx="46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103861"/>
              </p:ext>
            </p:extLst>
          </p:nvPr>
        </p:nvGraphicFramePr>
        <p:xfrm>
          <a:off x="2504464" y="4725745"/>
          <a:ext cx="5959475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3810000" imgH="914400" progId="Equation.DSMT4">
                  <p:embed/>
                </p:oleObj>
              </mc:Choice>
              <mc:Fallback>
                <p:oleObj name="Equation" r:id="rId14" imgW="3810000" imgH="914400" progId="Equation.DSMT4">
                  <p:embed/>
                  <p:pic>
                    <p:nvPicPr>
                      <p:cNvPr id="56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4464" y="4725745"/>
                        <a:ext cx="5959475" cy="1431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1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0" y="11088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MÔ HÌNH TOÁN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165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nghịch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66.jpe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9149" y="1620669"/>
            <a:ext cx="5192100" cy="29380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7400" y="4851368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Magician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77873"/>
              </p:ext>
            </p:extLst>
          </p:nvPr>
        </p:nvGraphicFramePr>
        <p:xfrm>
          <a:off x="5851986" y="3011626"/>
          <a:ext cx="3234206" cy="693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49360" imgH="495000" progId="Equation.DSMT4">
                  <p:embed/>
                </p:oleObj>
              </mc:Choice>
              <mc:Fallback>
                <p:oleObj name="Equation" r:id="rId5" imgW="2349360" imgH="495000" progId="Equation.DSMT4">
                  <p:embed/>
                  <p:pic>
                    <p:nvPicPr>
                      <p:cNvPr id="26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986" y="3011626"/>
                        <a:ext cx="3234206" cy="6936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578161" y="2641484"/>
            <a:ext cx="136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720897"/>
              </p:ext>
            </p:extLst>
          </p:nvPr>
        </p:nvGraphicFramePr>
        <p:xfrm>
          <a:off x="5817301" y="3671345"/>
          <a:ext cx="2059129" cy="33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85900" imgH="241300" progId="Equation.DSMT4">
                  <p:embed/>
                </p:oleObj>
              </mc:Choice>
              <mc:Fallback>
                <p:oleObj name="Equation" r:id="rId7" imgW="1485900" imgH="241300" progId="Equation.DSMT4">
                  <p:embed/>
                  <p:pic>
                    <p:nvPicPr>
                      <p:cNvPr id="29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7301" y="3671345"/>
                        <a:ext cx="2059129" cy="336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93873"/>
              </p:ext>
            </p:extLst>
          </p:nvPr>
        </p:nvGraphicFramePr>
        <p:xfrm>
          <a:off x="5824538" y="4017963"/>
          <a:ext cx="10445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49160" imgH="228600" progId="Equation.DSMT4">
                  <p:embed/>
                </p:oleObj>
              </mc:Choice>
              <mc:Fallback>
                <p:oleObj name="Equation" r:id="rId9" imgW="749160" imgH="228600" progId="Equation.DSMT4">
                  <p:embed/>
                  <p:pic>
                    <p:nvPicPr>
                      <p:cNvPr id="3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4538" y="4017963"/>
                        <a:ext cx="1044575" cy="3270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34918"/>
              </p:ext>
            </p:extLst>
          </p:nvPr>
        </p:nvGraphicFramePr>
        <p:xfrm>
          <a:off x="5817299" y="4247038"/>
          <a:ext cx="2877526" cy="67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82800" imgH="482600" progId="Equation.DSMT4">
                  <p:embed/>
                </p:oleObj>
              </mc:Choice>
              <mc:Fallback>
                <p:oleObj name="Equation" r:id="rId11" imgW="2082800" imgH="482600" progId="Equation.DSMT4">
                  <p:embed/>
                  <p:pic>
                    <p:nvPicPr>
                      <p:cNvPr id="31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7299" y="4247038"/>
                        <a:ext cx="2877526" cy="671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7277991"/>
              </p:ext>
            </p:extLst>
          </p:nvPr>
        </p:nvGraphicFramePr>
        <p:xfrm>
          <a:off x="9569127" y="3066508"/>
          <a:ext cx="1544890" cy="641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130300" imgH="457200" progId="Equation.DSMT4">
                  <p:embed/>
                </p:oleObj>
              </mc:Choice>
              <mc:Fallback>
                <p:oleObj name="Equation" r:id="rId13" imgW="1130300" imgH="457200" progId="Equation.DSMT4">
                  <p:embed/>
                  <p:pic>
                    <p:nvPicPr>
                      <p:cNvPr id="32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9127" y="3066508"/>
                        <a:ext cx="1544890" cy="641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577738"/>
              </p:ext>
            </p:extLst>
          </p:nvPr>
        </p:nvGraphicFramePr>
        <p:xfrm>
          <a:off x="9569129" y="3694580"/>
          <a:ext cx="2437691" cy="693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764534" imgH="495085" progId="Equation.DSMT4">
                  <p:embed/>
                </p:oleObj>
              </mc:Choice>
              <mc:Fallback>
                <p:oleObj name="Equation" r:id="rId15" imgW="1764534" imgH="495085" progId="Equation.DSMT4">
                  <p:embed/>
                  <p:pic>
                    <p:nvPicPr>
                      <p:cNvPr id="33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9129" y="3694580"/>
                        <a:ext cx="2437691" cy="6936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492422"/>
              </p:ext>
            </p:extLst>
          </p:nvPr>
        </p:nvGraphicFramePr>
        <p:xfrm>
          <a:off x="9569127" y="4465585"/>
          <a:ext cx="1901572" cy="37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371600" imgH="279400" progId="Equation.DSMT4">
                  <p:embed/>
                </p:oleObj>
              </mc:Choice>
              <mc:Fallback>
                <p:oleObj name="Equation" r:id="rId17" imgW="1371600" imgH="279400" progId="Equation.DSMT4">
                  <p:embed/>
                  <p:pic>
                    <p:nvPicPr>
                      <p:cNvPr id="34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9127" y="4465585"/>
                        <a:ext cx="1901572" cy="3785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36100" y="53615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545548"/>
              </p:ext>
            </p:extLst>
          </p:nvPr>
        </p:nvGraphicFramePr>
        <p:xfrm>
          <a:off x="5793368" y="4879779"/>
          <a:ext cx="1124750" cy="3260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800100" imgH="228600" progId="Equation.DSMT4">
                  <p:embed/>
                </p:oleObj>
              </mc:Choice>
              <mc:Fallback>
                <p:oleObj name="Equation" r:id="rId19" imgW="800100" imgH="22860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3368" y="4879779"/>
                        <a:ext cx="1124750" cy="3260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78161" y="152621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5379" y="1566680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CD//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CD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thẳng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79148" y="1972926"/>
            <a:ext cx="1962424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MÔ HÌNH TOÁN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165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36100" y="53615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3008376" y="3182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44474"/>
              </p:ext>
            </p:extLst>
          </p:nvPr>
        </p:nvGraphicFramePr>
        <p:xfrm>
          <a:off x="1187386" y="1436488"/>
          <a:ext cx="946526" cy="1746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38200" imgH="1549400" progId="Equation.DSMT4">
                  <p:embed/>
                </p:oleObj>
              </mc:Choice>
              <mc:Fallback>
                <p:oleObj name="Equation" r:id="rId5" imgW="838200" imgH="15494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386" y="1436488"/>
                        <a:ext cx="946526" cy="17460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248602" y="1274545"/>
            <a:ext cx="249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2151" y="1327975"/>
            <a:ext cx="5301961" cy="3522779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2386447" y="1869515"/>
            <a:ext cx="407575" cy="209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8376" y="1242254"/>
            <a:ext cx="4480560" cy="485843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86692" y="2287149"/>
            <a:ext cx="1228896" cy="8383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1199" y="2287149"/>
            <a:ext cx="2391109" cy="1009791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 rot="5400000">
            <a:off x="9829800" y="3534508"/>
            <a:ext cx="380770" cy="211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6856" y="4169000"/>
            <a:ext cx="3353268" cy="150516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7548610" y="2630054"/>
            <a:ext cx="407575" cy="209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diagram of a mechanical arm&#10;&#10;Description automatically generated">
            <a:extLst>
              <a:ext uri="{FF2B5EF4-FFF2-40B4-BE49-F238E27FC236}">
                <a16:creationId xmlns:a16="http://schemas.microsoft.com/office/drawing/2014/main" id="{EE07B358-9E0B-345C-6F8F-D253162EF4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4" y="3198259"/>
            <a:ext cx="2913145" cy="23317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E6170-9DD9-571A-214E-1E99557B4DD3}"/>
              </a:ext>
            </a:extLst>
          </p:cNvPr>
          <p:cNvSpPr txBox="1"/>
          <p:nvPr/>
        </p:nvSpPr>
        <p:spPr>
          <a:xfrm>
            <a:off x="587714" y="5630693"/>
            <a:ext cx="230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97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9" grpId="0"/>
      <p:bldP spid="41" grpId="0" animBg="1"/>
      <p:bldP spid="46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07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MÔ HÌNH TOÁN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165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36100" y="536158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4"/>
          <p:cNvSpPr>
            <a:spLocks noChangeArrowheads="1"/>
          </p:cNvSpPr>
          <p:nvPr/>
        </p:nvSpPr>
        <p:spPr bwMode="auto">
          <a:xfrm>
            <a:off x="3008376" y="31825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2" y="1327975"/>
            <a:ext cx="8170682" cy="475453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930A163A-0430-AE6E-811A-E404900D8162}"/>
              </a:ext>
            </a:extLst>
          </p:cNvPr>
          <p:cNvSpPr/>
          <p:nvPr/>
        </p:nvSpPr>
        <p:spPr>
          <a:xfrm>
            <a:off x="5575496" y="4910767"/>
            <a:ext cx="339740" cy="252681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2A3C4F-5B62-A7B6-7EB3-499BB2AD5F6C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5865482" y="3734346"/>
            <a:ext cx="2802405" cy="1213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30A163A-0430-AE6E-811A-E404900D8162}"/>
              </a:ext>
            </a:extLst>
          </p:cNvPr>
          <p:cNvSpPr/>
          <p:nvPr/>
        </p:nvSpPr>
        <p:spPr>
          <a:xfrm>
            <a:off x="6448865" y="5527627"/>
            <a:ext cx="339740" cy="252681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02A3C4F-5B62-A7B6-7EB3-499BB2AD5F6C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6738851" y="3767315"/>
            <a:ext cx="1929036" cy="1797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820173" y="3169657"/>
            <a:ext cx="2210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8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 animBg="1"/>
      <p:bldP spid="29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CẤU TRÚC PHẦN CỨNG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81" y="0"/>
            <a:ext cx="646157" cy="53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21" y="1544548"/>
            <a:ext cx="2751711" cy="2587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2375" y="2165088"/>
            <a:ext cx="1478071" cy="1346755"/>
          </a:xfrm>
          <a:prstGeom prst="rect">
            <a:avLst/>
          </a:prstGeom>
        </p:spPr>
      </p:pic>
      <p:pic>
        <p:nvPicPr>
          <p:cNvPr id="18" name="image176.jpeg" descr="A back view of a grey electronic device&#10;&#10;Description automatically generated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47" y="1544548"/>
            <a:ext cx="1328860" cy="2341132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7" idx="1"/>
          </p:cNvCxnSpPr>
          <p:nvPr/>
        </p:nvCxnSpPr>
        <p:spPr>
          <a:xfrm>
            <a:off x="3140817" y="2838465"/>
            <a:ext cx="2311558" cy="1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930446" y="2838465"/>
            <a:ext cx="2732300" cy="2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764" y="4084669"/>
            <a:ext cx="4519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CPU S7-1214C DC/DC/DC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Nguồn điện: DC 20.4-28.8V DC, Bộ nhớ chương trình/dữ liệu 100 KB.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Tần số đầu ra tối đa: 4 đầu ra 100 kHz, 6 đầu ra 20 kHz.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Dòng điện đầu ra tối đa: 0,5A.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Sự tiêu thụ dòng điện: 500mA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72782" y="4045124"/>
            <a:ext cx="43756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Driver MR-J3</a:t>
            </a:r>
          </a:p>
          <a:p>
            <a:r>
              <a:rPr lang="vi-VN" dirty="0"/>
              <a:t>• </a:t>
            </a:r>
            <a:r>
              <a:rPr lang="vi-VN" dirty="0">
                <a:latin typeface="+mj-lt"/>
              </a:rPr>
              <a:t>Mức tiêu thụ dòng điện định mức: 0.9A</a:t>
            </a:r>
          </a:p>
          <a:p>
            <a:r>
              <a:rPr lang="vi-VN" dirty="0"/>
              <a:t>• </a:t>
            </a:r>
            <a:r>
              <a:rPr lang="vi-VN" dirty="0">
                <a:latin typeface="+mj-lt"/>
              </a:rPr>
              <a:t>Dòng điện định mức ở đầu ra: 1.1A</a:t>
            </a:r>
          </a:p>
          <a:p>
            <a:r>
              <a:rPr lang="vi-VN" dirty="0"/>
              <a:t>• </a:t>
            </a:r>
            <a:r>
              <a:rPr lang="vi-VN" dirty="0">
                <a:latin typeface="+mj-lt"/>
              </a:rPr>
              <a:t>Điện áp cung cấp	3 pha hoặc 1 pha 200-230VAC, 50/60Hz</a:t>
            </a:r>
          </a:p>
          <a:p>
            <a:r>
              <a:rPr lang="vi-VN" dirty="0"/>
              <a:t>• </a:t>
            </a:r>
            <a:r>
              <a:rPr lang="vi-VN" dirty="0">
                <a:latin typeface="+mj-lt"/>
              </a:rPr>
              <a:t>Điện áp ngõ ra định mức: 3 pha 170VAC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3978" y="1821292"/>
            <a:ext cx="4375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DB50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522" y="3925485"/>
            <a:ext cx="2052940" cy="2031629"/>
          </a:xfrm>
          <a:prstGeom prst="rect">
            <a:avLst/>
          </a:prstGeom>
        </p:spPr>
      </p:pic>
      <p:cxnSp>
        <p:nvCxnSpPr>
          <p:cNvPr id="30" name="Straight Connector 29"/>
          <p:cNvCxnSpPr>
            <a:endCxn id="22" idx="1"/>
          </p:cNvCxnSpPr>
          <p:nvPr/>
        </p:nvCxnSpPr>
        <p:spPr>
          <a:xfrm>
            <a:off x="3141482" y="2881265"/>
            <a:ext cx="2018040" cy="2060035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223964" y="2881265"/>
            <a:ext cx="1953981" cy="2017234"/>
          </a:xfrm>
          <a:prstGeom prst="line">
            <a:avLst/>
          </a:prstGeom>
          <a:ln w="254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1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CẤU TRÚC PHẦN CỨNG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81" y="0"/>
            <a:ext cx="646157" cy="53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Cảm Biến Loadcell 5kg - Nshop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63" y="3640776"/>
            <a:ext cx="3031758" cy="2270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Bộ chuyển đổi tín hiệu cân điện tử loadcell ra 4-20mA, 0-5V Công ty Cổ Phần  MTS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902450" y="1162736"/>
            <a:ext cx="4068273" cy="253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/>
          <p:cNvSpPr txBox="1"/>
          <p:nvPr/>
        </p:nvSpPr>
        <p:spPr>
          <a:xfrm>
            <a:off x="1060433" y="1461498"/>
            <a:ext cx="4068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JY-S60</a:t>
            </a:r>
          </a:p>
          <a:p>
            <a:r>
              <a:rPr lang="vi-VN" dirty="0">
                <a:latin typeface="+mj-lt"/>
              </a:rPr>
              <a:t>•Điện áp nguồn cấp: 24 VDC</a:t>
            </a:r>
            <a:endParaRPr lang="en-US" dirty="0">
              <a:latin typeface="+mj-lt"/>
            </a:endParaRPr>
          </a:p>
          <a:p>
            <a:r>
              <a:rPr lang="vi-VN" dirty="0">
                <a:latin typeface="+mj-lt"/>
              </a:rPr>
              <a:t>•VO đầu ra: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0-10V</a:t>
            </a:r>
          </a:p>
          <a:p>
            <a:r>
              <a:rPr lang="vi-VN" dirty="0">
                <a:latin typeface="+mj-lt"/>
              </a:rPr>
              <a:t>•IO đầu ra: 4-20mA</a:t>
            </a:r>
          </a:p>
          <a:p>
            <a:r>
              <a:rPr lang="vi-VN" dirty="0">
                <a:latin typeface="+mj-lt"/>
              </a:rPr>
              <a:t>•Chân GND: chống nhiễu </a:t>
            </a:r>
            <a:endParaRPr lang="en-US" dirty="0">
              <a:latin typeface="+mj-lt"/>
            </a:endParaRPr>
          </a:p>
          <a:p>
            <a:r>
              <a:rPr lang="vi-VN" dirty="0">
                <a:latin typeface="+mj-lt"/>
              </a:rPr>
              <a:t>•Độ nhạy: 2mV/V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14537" y="4037223"/>
            <a:ext cx="4568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Loadcell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Tải trọng: 5kg.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Tỉ lệ ngõ ra (mV/V): 1.0</a:t>
            </a:r>
            <a:r>
              <a:rPr lang="en-US" dirty="0">
                <a:latin typeface="+mj-lt"/>
              </a:rPr>
              <a:t>   </a:t>
            </a:r>
            <a:r>
              <a:rPr lang="vi-VN" dirty="0">
                <a:latin typeface="+mj-lt"/>
              </a:rPr>
              <a:t>0.15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Độ lệch tuyến tính (%): 0.05.</a:t>
            </a:r>
          </a:p>
          <a:p>
            <a:r>
              <a:rPr lang="vi-VN" dirty="0">
                <a:latin typeface="+mj-lt"/>
              </a:rPr>
              <a:t>•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Điện áp hoạt động: 5V.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7F3BFFB0-E576-EED6-76EB-1144FFBD7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116824"/>
              </p:ext>
            </p:extLst>
          </p:nvPr>
        </p:nvGraphicFramePr>
        <p:xfrm>
          <a:off x="8211135" y="4690163"/>
          <a:ext cx="1428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214" imgH="170885" progId="Equation.DSMT4">
                  <p:embed/>
                </p:oleObj>
              </mc:Choice>
              <mc:Fallback>
                <p:oleObj name="Equation" r:id="rId7" imgW="143214" imgH="17088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11135" y="4690163"/>
                        <a:ext cx="142875" cy="17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CẤU TRÚC PHẦN CỨNG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81" y="0"/>
            <a:ext cx="646157" cy="53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82" y="4192830"/>
            <a:ext cx="1939442" cy="15969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3537" y="3909696"/>
            <a:ext cx="2253404" cy="21567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6363" y="1784663"/>
            <a:ext cx="2587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6VDC – 36VDC.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300mA.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NPN, 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4 mm.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5381" y="1983497"/>
            <a:ext cx="3022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 áp cấp: 24VDC.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Khoảng làm việc: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cm.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Mức tiêu thụ dòng điện: 15mA</a:t>
            </a:r>
          </a:p>
        </p:txBody>
      </p:sp>
      <p:pic>
        <p:nvPicPr>
          <p:cNvPr id="6146" name="Picture 2" descr="Cảm biến lưu lượng nước YF-S201 1-30L/phút Linh Kiện 88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84" y="1327975"/>
            <a:ext cx="2587442" cy="258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35059" y="3972395"/>
            <a:ext cx="4449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YF-S201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 áp nguồn: 12V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Tần số xung mỗi L/min: 98Hz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0.17ml/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Dòng tiêu thụ: 15mA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4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CẤU TRÚC PHẦN CỨNG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81" y="0"/>
            <a:ext cx="646157" cy="53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IMI-Tech Camera IMC-3616UC f=8.5mm/F1.8, 1Pcs, Free Expedited Shippi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9" y="1539508"/>
            <a:ext cx="6151245" cy="42077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6818062" y="1612047"/>
            <a:ext cx="44496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Imitech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Samsung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•Độ Phân Giải: 3840 x 2160 (4K UHD)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•Tốc Độ Khung Hình: Lên đến 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fps (khung hình/giây) 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•Giao Tiếp: USB 3.0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•Tốc Độ Truyền Dữ Liệu: Lên đến 5 Gb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Nguồn Cấp: 5V DC qua USB 3.0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Công Suất Tiêu Thụ: &lt; 4W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Độ Nhạy Sáng: 0.05 lux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Tỉ Lệ Tín Hiệu/Nhiễu (SNR): &gt; 50 dB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Dải Động: 72 dB</a:t>
            </a:r>
          </a:p>
        </p:txBody>
      </p:sp>
    </p:spTree>
    <p:extLst>
      <p:ext uri="{BB962C8B-B14F-4D97-AF65-F5344CB8AC3E}">
        <p14:creationId xmlns:p14="http://schemas.microsoft.com/office/powerpoint/2010/main" val="38214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CẤU TRÚC PHẦN CỨNG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01C739-F01A-EDE0-E4CB-D51785F686FA}"/>
              </a:ext>
            </a:extLst>
          </p:cNvPr>
          <p:cNvSpPr txBox="1"/>
          <p:nvPr/>
        </p:nvSpPr>
        <p:spPr>
          <a:xfrm>
            <a:off x="-17362" y="5442117"/>
            <a:ext cx="12209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Driver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1FF5A2-346C-B453-3F11-8567C9E4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29" y="2710036"/>
            <a:ext cx="4059603" cy="1677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F6F3C9-02D7-CE77-D8A3-6D775EB3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95" y="1905261"/>
            <a:ext cx="7302991" cy="328659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6BE2DB6-787C-1AFD-AA3B-1CDF786DA818}"/>
              </a:ext>
            </a:extLst>
          </p:cNvPr>
          <p:cNvSpPr/>
          <p:nvPr/>
        </p:nvSpPr>
        <p:spPr>
          <a:xfrm>
            <a:off x="6978768" y="3122761"/>
            <a:ext cx="2009955" cy="1101909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A5EFE7-4F33-6589-78B3-D2AD90DF22B4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6297283" y="4224670"/>
            <a:ext cx="1686463" cy="12174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8981" y="0"/>
            <a:ext cx="646157" cy="5319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Encoder</a:t>
            </a:r>
          </a:p>
        </p:txBody>
      </p:sp>
    </p:spTree>
    <p:extLst>
      <p:ext uri="{BB962C8B-B14F-4D97-AF65-F5344CB8AC3E}">
        <p14:creationId xmlns:p14="http://schemas.microsoft.com/office/powerpoint/2010/main" val="13451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8D5A6C9-21EE-395C-0111-6B401DD2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1BAD18-3F58-C5EC-F927-2C022D65A7A9}"/>
              </a:ext>
            </a:extLst>
          </p:cNvPr>
          <p:cNvSpPr txBox="1"/>
          <p:nvPr/>
        </p:nvSpPr>
        <p:spPr>
          <a:xfrm>
            <a:off x="248602" y="796180"/>
            <a:ext cx="9163877" cy="4978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AutoNum type="romanUcPeriod"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7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 CẤU TRÚC PHẦN MỀM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PTO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877" y="0"/>
            <a:ext cx="646157" cy="531928"/>
          </a:xfrm>
          <a:prstGeom prst="rect">
            <a:avLst/>
          </a:prstGeom>
        </p:spPr>
      </p:pic>
      <p:pic>
        <p:nvPicPr>
          <p:cNvPr id="3" name="Picture 2" descr="A diagram of a travel direction&#10;&#10;Description automatically generated">
            <a:extLst>
              <a:ext uri="{FF2B5EF4-FFF2-40B4-BE49-F238E27FC236}">
                <a16:creationId xmlns:a16="http://schemas.microsoft.com/office/drawing/2014/main" id="{E38B8BA3-40A3-BA8E-1C68-879B035DCA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931" y="1327975"/>
            <a:ext cx="5987319" cy="2865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507E22-3AF2-2434-941D-E4FE1CA2DC1A}"/>
              </a:ext>
            </a:extLst>
          </p:cNvPr>
          <p:cNvSpPr txBox="1"/>
          <p:nvPr/>
        </p:nvSpPr>
        <p:spPr>
          <a:xfrm>
            <a:off x="1971802" y="4094661"/>
            <a:ext cx="2181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73ADB-A9C8-4BB6-E79F-E5F742FA00BD}"/>
              </a:ext>
            </a:extLst>
          </p:cNvPr>
          <p:cNvSpPr txBox="1"/>
          <p:nvPr/>
        </p:nvSpPr>
        <p:spPr>
          <a:xfrm>
            <a:off x="7769142" y="3689582"/>
            <a:ext cx="32295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4F8561-D928-BD00-C63E-35244EB26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358" y="4247740"/>
            <a:ext cx="6196640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7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CẤU TRÚC PHẦN MỀM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Encoder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1" y="0"/>
            <a:ext cx="646157" cy="531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BFAB68-7F70-1B04-0ABC-680C8A9FE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161" y="1424844"/>
            <a:ext cx="7373379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8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 CẤU TRÚC PHẦN MỀM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4C2114-6CEB-A95A-D0FF-D2191E7185A2}"/>
              </a:ext>
            </a:extLst>
          </p:cNvPr>
          <p:cNvSpPr txBox="1"/>
          <p:nvPr/>
        </p:nvSpPr>
        <p:spPr>
          <a:xfrm>
            <a:off x="8453668" y="1186109"/>
            <a:ext cx="2202847" cy="30027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ABS0: 22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ABS1: 23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ABST: 25 </a:t>
            </a:r>
          </a:p>
          <a:p>
            <a:pPr>
              <a:lnSpc>
                <a:spcPct val="150000"/>
              </a:lnSpc>
            </a:pP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Ngõ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SON: 15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ABSM: 17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ABSR: 18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1186109"/>
            <a:ext cx="6843824" cy="486684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930A163A-0430-AE6E-811A-E404900D8162}"/>
              </a:ext>
            </a:extLst>
          </p:cNvPr>
          <p:cNvSpPr/>
          <p:nvPr/>
        </p:nvSpPr>
        <p:spPr>
          <a:xfrm>
            <a:off x="3310411" y="3239587"/>
            <a:ext cx="446593" cy="231303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02A3C4F-5B62-A7B6-7EB3-499BB2AD5F6C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3757004" y="2869304"/>
            <a:ext cx="4736170" cy="485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930A163A-0430-AE6E-811A-E404900D8162}"/>
              </a:ext>
            </a:extLst>
          </p:cNvPr>
          <p:cNvSpPr/>
          <p:nvPr/>
        </p:nvSpPr>
        <p:spPr>
          <a:xfrm>
            <a:off x="3318032" y="4050746"/>
            <a:ext cx="339740" cy="252681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2A3C4F-5B62-A7B6-7EB3-499BB2AD5F6C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3657772" y="2881071"/>
            <a:ext cx="4835402" cy="1296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930A163A-0430-AE6E-811A-E404900D8162}"/>
              </a:ext>
            </a:extLst>
          </p:cNvPr>
          <p:cNvSpPr/>
          <p:nvPr/>
        </p:nvSpPr>
        <p:spPr>
          <a:xfrm>
            <a:off x="3179292" y="4430087"/>
            <a:ext cx="617220" cy="453196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712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02A3C4F-5B62-A7B6-7EB3-499BB2AD5F6C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3796512" y="1428647"/>
            <a:ext cx="4657154" cy="32280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613" y="0"/>
            <a:ext cx="646157" cy="5319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30261"/>
            <a:ext cx="1219199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Encoder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B0A8BD-9091-6198-4C6B-0DC68584D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8871" y="4376436"/>
            <a:ext cx="3255284" cy="167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CẤU TRÚC PHẦN MỀM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1" y="0"/>
            <a:ext cx="646157" cy="53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66A74-F807-F393-0988-A9424663A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" y="6064370"/>
            <a:ext cx="12192000" cy="793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A6447D-7ABD-3269-E3A3-0750F2E1A2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108" y="685019"/>
            <a:ext cx="4237879" cy="61754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B06E42-50A6-7BC8-CC7A-779F62E80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53" y="685017"/>
            <a:ext cx="4057032" cy="61729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379991" y="6230351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5F1E7-CB0B-5859-CD42-0D23ED48E4A9}"/>
              </a:ext>
            </a:extLst>
          </p:cNvPr>
          <p:cNvSpPr txBox="1"/>
          <p:nvPr/>
        </p:nvSpPr>
        <p:spPr>
          <a:xfrm>
            <a:off x="2626438" y="780581"/>
            <a:ext cx="492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home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absolute encoder</a:t>
            </a:r>
          </a:p>
        </p:txBody>
      </p:sp>
    </p:spTree>
    <p:extLst>
      <p:ext uri="{BB962C8B-B14F-4D97-AF65-F5344CB8AC3E}">
        <p14:creationId xmlns:p14="http://schemas.microsoft.com/office/powerpoint/2010/main" val="116814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3209191" y="-50443"/>
            <a:ext cx="5450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QUẢ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2565640" y="631369"/>
            <a:ext cx="6918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5482" y="0"/>
            <a:ext cx="646157" cy="531928"/>
          </a:xfrm>
          <a:prstGeom prst="rect">
            <a:avLst/>
          </a:prstGeom>
        </p:spPr>
      </p:pic>
      <p:pic>
        <p:nvPicPr>
          <p:cNvPr id="2" name="Video_chay_thu_DA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50831" y="1277700"/>
            <a:ext cx="7923901" cy="44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KẾT QUẢ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16CCAE-827F-BEE8-F546-7B2145D142B5}"/>
              </a:ext>
            </a:extLst>
          </p:cNvPr>
          <p:cNvSpPr txBox="1"/>
          <p:nvPr/>
        </p:nvSpPr>
        <p:spPr>
          <a:xfrm>
            <a:off x="5647628" y="726038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344787-D344-58CA-CEC2-063E1D5DA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294" y="1263861"/>
            <a:ext cx="6490333" cy="111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2FCC1C-AF36-D9BF-B8D5-295730EAF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2" y="1187703"/>
            <a:ext cx="3390164" cy="2314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D98685-4B7B-582C-113A-2A4E2642E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430" y="3277580"/>
            <a:ext cx="3390165" cy="25532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30A72C-4AA2-A00F-95CC-7468B0173A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8294" y="3319707"/>
            <a:ext cx="6585825" cy="116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7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 KẾT LUẬN VÀ HƯỚNG PHÁT TRIỂN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5994D-9A74-7896-BA1E-C99AE58EF37C}"/>
              </a:ext>
            </a:extLst>
          </p:cNvPr>
          <p:cNvSpPr txBox="1"/>
          <p:nvPr/>
        </p:nvSpPr>
        <p:spPr>
          <a:xfrm>
            <a:off x="1932301" y="893230"/>
            <a:ext cx="2318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CECAE-F90A-7B7D-0C32-2A95B7FA99AE}"/>
              </a:ext>
            </a:extLst>
          </p:cNvPr>
          <p:cNvSpPr txBox="1"/>
          <p:nvPr/>
        </p:nvSpPr>
        <p:spPr>
          <a:xfrm>
            <a:off x="8164885" y="893230"/>
            <a:ext cx="17231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91F66F-95EA-E6FE-ED5C-8F483A651C0A}"/>
              </a:ext>
            </a:extLst>
          </p:cNvPr>
          <p:cNvCxnSpPr/>
          <p:nvPr/>
        </p:nvCxnSpPr>
        <p:spPr>
          <a:xfrm>
            <a:off x="6033082" y="1611817"/>
            <a:ext cx="0" cy="223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D9B4D14-475B-57E9-8C43-4185D4C8AE39}"/>
              </a:ext>
            </a:extLst>
          </p:cNvPr>
          <p:cNvSpPr txBox="1"/>
          <p:nvPr/>
        </p:nvSpPr>
        <p:spPr>
          <a:xfrm>
            <a:off x="319727" y="1608929"/>
            <a:ext cx="56325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🚩</a:t>
            </a:r>
            <a:r>
              <a:rPr lang="vi-VN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 kế cơ khí hiệu quả.</a:t>
            </a: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🚩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PLC Siemens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Driver Mitsubishi</a:t>
            </a:r>
            <a:r>
              <a:rPr lang="vi-VN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🚩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🚩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robot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hụt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chai.</a:t>
            </a: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🚩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rót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thấp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53650F-3466-EA6D-048E-0A2FAAF73DD3}"/>
              </a:ext>
            </a:extLst>
          </p:cNvPr>
          <p:cNvSpPr txBox="1"/>
          <p:nvPr/>
        </p:nvSpPr>
        <p:spPr>
          <a:xfrm>
            <a:off x="6064541" y="1663350"/>
            <a:ext cx="586089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❎ </a:t>
            </a:r>
            <a:r>
              <a:rPr lang="vi-VN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Khâu đặt nắp vào trong chai và dập nắp vẫn chưa hoàn toàn chắc chắn</a:t>
            </a: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❎ </a:t>
            </a:r>
            <a:r>
              <a:rPr lang="vi-VN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Cánh tay Robot hoạt động một thời gian dài sẽ xuất hiện lần gắp hụt chai</a:t>
            </a:r>
            <a:endParaRPr lang="en-US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❎ </a:t>
            </a:r>
            <a:r>
              <a:rPr lang="vi-VN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Camera chưa có khả năng phân biệt độ chênh của nắp trên chai</a:t>
            </a:r>
            <a:endParaRPr lang="en-US" sz="17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❎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xa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-1" y="0"/>
            <a:ext cx="12192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 KẾT LUẬN VÀ HƯỚNG PHÁT TRIỂN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826842-30E3-4C48-D1A2-CC913F72E1BF}"/>
              </a:ext>
            </a:extLst>
          </p:cNvPr>
          <p:cNvSpPr txBox="1"/>
          <p:nvPr/>
        </p:nvSpPr>
        <p:spPr>
          <a:xfrm>
            <a:off x="1647645" y="1748778"/>
            <a:ext cx="88593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180340" lvl="0" algn="just">
              <a:spcBef>
                <a:spcPts val="600"/>
              </a:spcBef>
              <a:spcAft>
                <a:spcPts val="600"/>
              </a:spcAft>
              <a:buSzPts val="1300"/>
            </a:pP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🔑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Lắp đặt các thiết bị cơ khí tiên tiến, như bánh răng xoắn ốc, bánh răng</a:t>
            </a:r>
          </a:p>
          <a:p>
            <a:pPr marR="180340" lvl="0" algn="just">
              <a:spcBef>
                <a:spcPts val="600"/>
              </a:spcBef>
              <a:spcAft>
                <a:spcPts val="600"/>
              </a:spcAft>
              <a:buSzPts val="1300"/>
            </a:pP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nghiêng và bánh răng vít, để tăng cường hiệu suất của robot.</a:t>
            </a:r>
          </a:p>
          <a:p>
            <a:pPr marR="180340" lvl="0" algn="just">
              <a:spcBef>
                <a:spcPts val="600"/>
              </a:spcBef>
              <a:spcAft>
                <a:spcPts val="600"/>
              </a:spcAft>
              <a:buSzPts val="1300"/>
            </a:pP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🔑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80340" lvl="0" algn="just">
              <a:spcBef>
                <a:spcPts val="600"/>
              </a:spcBef>
              <a:spcAft>
                <a:spcPts val="600"/>
              </a:spcAft>
              <a:buSzPts val="1300"/>
            </a:pP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🔑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 một kit IoT vào PLC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chúng ta có thể kiểm tra và điều</a:t>
            </a:r>
          </a:p>
          <a:p>
            <a:pPr marR="180340" lvl="0" algn="just">
              <a:spcBef>
                <a:spcPts val="600"/>
              </a:spcBef>
              <a:spcAft>
                <a:spcPts val="600"/>
              </a:spcAft>
              <a:buSzPts val="1300"/>
            </a:pP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 hệ thống từ bất kỳ đâu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059AF2-0D63-1560-E142-DCEF2C773733}"/>
              </a:ext>
            </a:extLst>
          </p:cNvPr>
          <p:cNvSpPr txBox="1"/>
          <p:nvPr/>
        </p:nvSpPr>
        <p:spPr>
          <a:xfrm>
            <a:off x="4705701" y="935944"/>
            <a:ext cx="2743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41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B1FF4-C0F3-22FB-506B-907761CDC549}"/>
              </a:ext>
            </a:extLst>
          </p:cNvPr>
          <p:cNvSpPr txBox="1"/>
          <p:nvPr/>
        </p:nvSpPr>
        <p:spPr>
          <a:xfrm>
            <a:off x="1963937" y="2315239"/>
            <a:ext cx="8264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THANKS FOR WATCHING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60A0-3403-8C7D-443E-C937F153E0D0}"/>
              </a:ext>
            </a:extLst>
          </p:cNvPr>
          <p:cNvSpPr txBox="1"/>
          <p:nvPr/>
        </p:nvSpPr>
        <p:spPr>
          <a:xfrm>
            <a:off x="5161110" y="3238569"/>
            <a:ext cx="18697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/>
              <a:t>Q&amp;A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119" y="5047"/>
            <a:ext cx="640026" cy="5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1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76065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05" y="1814794"/>
            <a:ext cx="5289508" cy="29100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1FC7C8-9A06-C94C-DDF5-A023AB8B9521}"/>
              </a:ext>
            </a:extLst>
          </p:cNvPr>
          <p:cNvSpPr txBox="1"/>
          <p:nvPr/>
        </p:nvSpPr>
        <p:spPr>
          <a:xfrm>
            <a:off x="919236" y="4724827"/>
            <a:ext cx="49665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dược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137" y="1814794"/>
            <a:ext cx="4353885" cy="2910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1FC7C8-9A06-C94C-DDF5-A023AB8B9521}"/>
              </a:ext>
            </a:extLst>
          </p:cNvPr>
          <p:cNvSpPr txBox="1"/>
          <p:nvPr/>
        </p:nvSpPr>
        <p:spPr>
          <a:xfrm>
            <a:off x="6731155" y="4724827"/>
            <a:ext cx="49665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chuyền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nắp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9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76065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CE12D-45EE-3A77-6242-822C3B0E2070}"/>
              </a:ext>
            </a:extLst>
          </p:cNvPr>
          <p:cNvSpPr txBox="1"/>
          <p:nvPr/>
        </p:nvSpPr>
        <p:spPr>
          <a:xfrm>
            <a:off x="104376" y="1406990"/>
            <a:ext cx="125928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rót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cánh tay robot để lưu trữ chai 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Xem xét các dự án liên quan trước 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SolidWork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Autocad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Electrical.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Visual Studio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76065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43401" y="1570159"/>
            <a:ext cx="1743075" cy="952500"/>
            <a:chOff x="4543425" y="1762125"/>
            <a:chExt cx="1743075" cy="952500"/>
          </a:xfrm>
        </p:grpSpPr>
        <p:sp>
          <p:nvSpPr>
            <p:cNvPr id="3" name="Rectangle 2"/>
            <p:cNvSpPr/>
            <p:nvPr/>
          </p:nvSpPr>
          <p:spPr>
            <a:xfrm>
              <a:off x="4543425" y="1762125"/>
              <a:ext cx="1743075" cy="952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43450" y="2053709"/>
              <a:ext cx="135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nguồn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58010" y="1580374"/>
            <a:ext cx="2052637" cy="929760"/>
            <a:chOff x="7791450" y="1946791"/>
            <a:chExt cx="2052637" cy="929760"/>
          </a:xfrm>
        </p:grpSpPr>
        <p:sp>
          <p:nvSpPr>
            <p:cNvPr id="12" name="Rectangle 11"/>
            <p:cNvSpPr/>
            <p:nvPr/>
          </p:nvSpPr>
          <p:spPr>
            <a:xfrm>
              <a:off x="7791450" y="1946791"/>
              <a:ext cx="1924050" cy="9297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91475" y="2238376"/>
              <a:ext cx="1852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cảm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biến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04915" y="3222195"/>
            <a:ext cx="1743075" cy="952500"/>
            <a:chOff x="1014412" y="2703745"/>
            <a:chExt cx="1743075" cy="952500"/>
          </a:xfrm>
        </p:grpSpPr>
        <p:sp>
          <p:nvSpPr>
            <p:cNvPr id="15" name="Rectangle 14"/>
            <p:cNvSpPr/>
            <p:nvPr/>
          </p:nvSpPr>
          <p:spPr>
            <a:xfrm>
              <a:off x="1014412" y="2703745"/>
              <a:ext cx="1743075" cy="952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14437" y="2995329"/>
              <a:ext cx="13525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Driver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43377" y="3215590"/>
            <a:ext cx="2090739" cy="971462"/>
            <a:chOff x="3219450" y="3637195"/>
            <a:chExt cx="1743075" cy="952500"/>
          </a:xfrm>
        </p:grpSpPr>
        <p:sp>
          <p:nvSpPr>
            <p:cNvPr id="17" name="Rectangle 16"/>
            <p:cNvSpPr/>
            <p:nvPr/>
          </p:nvSpPr>
          <p:spPr>
            <a:xfrm>
              <a:off x="3219450" y="3637195"/>
              <a:ext cx="1743075" cy="952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88710" y="3785626"/>
              <a:ext cx="1352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xử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lý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trung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tâm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20190" y="4647460"/>
            <a:ext cx="1757360" cy="952500"/>
            <a:chOff x="5424488" y="3395220"/>
            <a:chExt cx="1757360" cy="952500"/>
          </a:xfrm>
        </p:grpSpPr>
        <p:sp>
          <p:nvSpPr>
            <p:cNvPr id="19" name="Rectangle 18"/>
            <p:cNvSpPr/>
            <p:nvPr/>
          </p:nvSpPr>
          <p:spPr>
            <a:xfrm>
              <a:off x="5424488" y="3395220"/>
              <a:ext cx="1743075" cy="952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567361" y="3686804"/>
              <a:ext cx="1614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động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cơ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29503" y="3223778"/>
            <a:ext cx="1743075" cy="952500"/>
            <a:chOff x="9834564" y="2498965"/>
            <a:chExt cx="1743075" cy="952500"/>
          </a:xfrm>
        </p:grpSpPr>
        <p:sp>
          <p:nvSpPr>
            <p:cNvPr id="23" name="Rectangle 22"/>
            <p:cNvSpPr/>
            <p:nvPr/>
          </p:nvSpPr>
          <p:spPr>
            <a:xfrm>
              <a:off x="9834564" y="2498965"/>
              <a:ext cx="1743075" cy="9525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29827" y="2699981"/>
              <a:ext cx="13525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cơ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cấu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chấp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hành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43377" y="4692796"/>
            <a:ext cx="2090739" cy="937915"/>
            <a:chOff x="6958010" y="4639304"/>
            <a:chExt cx="2090739" cy="937915"/>
          </a:xfrm>
        </p:grpSpPr>
        <p:sp>
          <p:nvSpPr>
            <p:cNvPr id="25" name="Rectangle 24"/>
            <p:cNvSpPr/>
            <p:nvPr/>
          </p:nvSpPr>
          <p:spPr>
            <a:xfrm>
              <a:off x="6958010" y="4639304"/>
              <a:ext cx="2090739" cy="9379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58034" y="4785095"/>
              <a:ext cx="18907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Khối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điều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khiển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giám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sát</a:t>
              </a:r>
              <a:endPara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43113" y="2522659"/>
            <a:ext cx="6267452" cy="691707"/>
            <a:chOff x="2043113" y="2522659"/>
            <a:chExt cx="6267452" cy="691707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5214938" y="2522659"/>
              <a:ext cx="0" cy="691707"/>
            </a:xfrm>
            <a:prstGeom prst="straightConnector1">
              <a:avLst/>
            </a:prstGeom>
            <a:ln w="6350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301040" y="2792994"/>
              <a:ext cx="4764" cy="405627"/>
            </a:xfrm>
            <a:prstGeom prst="straightConnector1">
              <a:avLst/>
            </a:prstGeom>
            <a:ln w="6350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071688" y="2801535"/>
              <a:ext cx="4764" cy="405627"/>
            </a:xfrm>
            <a:prstGeom prst="straightConnector1">
              <a:avLst/>
            </a:prstGeom>
            <a:ln w="6350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043113" y="2809449"/>
              <a:ext cx="6267452" cy="119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>
            <a:stCxn id="3" idx="3"/>
            <a:endCxn id="12" idx="1"/>
          </p:cNvCxnSpPr>
          <p:nvPr/>
        </p:nvCxnSpPr>
        <p:spPr>
          <a:xfrm flipV="1">
            <a:off x="6086476" y="2045254"/>
            <a:ext cx="871534" cy="1155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732444" y="4187052"/>
            <a:ext cx="0" cy="505744"/>
          </a:xfrm>
          <a:prstGeom prst="straightConnector1">
            <a:avLst/>
          </a:prstGeom>
          <a:ln w="50800" cmpd="sng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7" idx="3"/>
          </p:cNvCxnSpPr>
          <p:nvPr/>
        </p:nvCxnSpPr>
        <p:spPr>
          <a:xfrm flipV="1">
            <a:off x="6234116" y="3700028"/>
            <a:ext cx="1207744" cy="1293"/>
          </a:xfrm>
          <a:prstGeom prst="straightConnector1">
            <a:avLst/>
          </a:prstGeom>
          <a:ln w="50800" cmpd="sng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2922482" y="3884010"/>
            <a:ext cx="1195387" cy="2876"/>
          </a:xfrm>
          <a:prstGeom prst="straightConnector1">
            <a:avLst/>
          </a:prstGeom>
          <a:ln w="50800" cmpd="sng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2560878" y="4174695"/>
            <a:ext cx="0" cy="505744"/>
          </a:xfrm>
          <a:prstGeom prst="straightConnector1">
            <a:avLst/>
          </a:prstGeom>
          <a:ln w="50800" cmpd="sng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682120" y="4187052"/>
            <a:ext cx="0" cy="505744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1658834" y="4153830"/>
            <a:ext cx="0" cy="505744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2935236" y="3513779"/>
            <a:ext cx="1195387" cy="2876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732444" y="2681416"/>
            <a:ext cx="0" cy="540779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732444" y="2689035"/>
            <a:ext cx="2351897" cy="692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084341" y="2483448"/>
            <a:ext cx="0" cy="23496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0" name="Rectangle 1049"/>
          <p:cNvSpPr/>
          <p:nvPr/>
        </p:nvSpPr>
        <p:spPr>
          <a:xfrm>
            <a:off x="9753601" y="4692797"/>
            <a:ext cx="2438400" cy="14794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9941726" y="5009411"/>
            <a:ext cx="621499" cy="739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9941725" y="5430962"/>
            <a:ext cx="621499" cy="739"/>
          </a:xfrm>
          <a:prstGeom prst="straightConnector1">
            <a:avLst/>
          </a:prstGeom>
          <a:ln w="50800" cmpd="sng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9941725" y="5850976"/>
            <a:ext cx="621499" cy="739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/>
          <p:cNvSpPr txBox="1"/>
          <p:nvPr/>
        </p:nvSpPr>
        <p:spPr>
          <a:xfrm>
            <a:off x="10843827" y="4838587"/>
            <a:ext cx="1067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843827" y="5248939"/>
            <a:ext cx="126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0843827" y="5659291"/>
            <a:ext cx="126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995DB93-926F-9FC9-B72E-C4F257680D3A}"/>
              </a:ext>
            </a:extLst>
          </p:cNvPr>
          <p:cNvSpPr txBox="1"/>
          <p:nvPr/>
        </p:nvSpPr>
        <p:spPr>
          <a:xfrm>
            <a:off x="-1207418" y="1725546"/>
            <a:ext cx="5422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5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5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5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19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9AD970F-8583-5ACB-ED55-E74DA4E460B1}"/>
              </a:ext>
            </a:extLst>
          </p:cNvPr>
          <p:cNvSpPr txBox="1"/>
          <p:nvPr/>
        </p:nvSpPr>
        <p:spPr>
          <a:xfrm>
            <a:off x="-1" y="71219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3500" b="1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i="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6995DB93-926F-9FC9-B72E-C4F257680D3A}"/>
              </a:ext>
            </a:extLst>
          </p:cNvPr>
          <p:cNvSpPr txBox="1"/>
          <p:nvPr/>
        </p:nvSpPr>
        <p:spPr>
          <a:xfrm>
            <a:off x="0" y="5286143"/>
            <a:ext cx="54222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5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SolidWorks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F60BCE62-9059-F4E2-7CD7-447EE1C42B57}"/>
              </a:ext>
            </a:extLst>
          </p:cNvPr>
          <p:cNvSpPr txBox="1"/>
          <p:nvPr/>
        </p:nvSpPr>
        <p:spPr>
          <a:xfrm>
            <a:off x="6657850" y="5212688"/>
            <a:ext cx="55341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718D29B6-6416-818D-E0B1-EA8AED91C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" y="1284945"/>
            <a:ext cx="2805236" cy="3960000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B6AD4596-C647-DAA4-C5F4-54F3DE450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844" y="1663244"/>
            <a:ext cx="3842163" cy="3420000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4CA9080E-5374-5D66-0DFC-9B7B9ECCFEC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89" y="1464945"/>
            <a:ext cx="2700000" cy="3600000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37F40B9C-5A17-9D05-AE02-14A01EAD10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5590" r="19460" b="11498"/>
          <a:stretch/>
        </p:blipFill>
        <p:spPr>
          <a:xfrm>
            <a:off x="6691798" y="1483244"/>
            <a:ext cx="2152410" cy="3600000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0B577A8E-250C-5834-BAEF-398036DCE92B}"/>
              </a:ext>
            </a:extLst>
          </p:cNvPr>
          <p:cNvSpPr txBox="1"/>
          <p:nvPr/>
        </p:nvSpPr>
        <p:spPr>
          <a:xfrm>
            <a:off x="11516262" y="6335949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2E2ACC-6248-3F96-417E-203A547B0C7A}"/>
              </a:ext>
            </a:extLst>
          </p:cNvPr>
          <p:cNvSpPr txBox="1"/>
          <p:nvPr/>
        </p:nvSpPr>
        <p:spPr>
          <a:xfrm>
            <a:off x="1" y="756625"/>
            <a:ext cx="121919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15A6A-B270-5278-9F98-A01726243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74" y="1603628"/>
            <a:ext cx="5752819" cy="342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1FC7C8-9A06-C94C-DDF5-A023AB8B9521}"/>
              </a:ext>
            </a:extLst>
          </p:cNvPr>
          <p:cNvSpPr txBox="1"/>
          <p:nvPr/>
        </p:nvSpPr>
        <p:spPr>
          <a:xfrm>
            <a:off x="1341246" y="5174045"/>
            <a:ext cx="496658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SolidWorks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208927-BF0F-4860-CFEB-29C2E1DD5287}"/>
              </a:ext>
            </a:extLst>
          </p:cNvPr>
          <p:cNvSpPr txBox="1"/>
          <p:nvPr/>
        </p:nvSpPr>
        <p:spPr>
          <a:xfrm>
            <a:off x="8145574" y="5174045"/>
            <a:ext cx="363823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02AEA-0A47-2891-6999-D2BF04F67E46}"/>
              </a:ext>
            </a:extLst>
          </p:cNvPr>
          <p:cNvSpPr txBox="1"/>
          <p:nvPr/>
        </p:nvSpPr>
        <p:spPr>
          <a:xfrm>
            <a:off x="11554448" y="6335948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5841" y="0"/>
            <a:ext cx="646157" cy="5319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F946C4-C950-7552-FAB8-5C4054798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712" y="1603628"/>
            <a:ext cx="4668045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2E2ACC-6248-3F96-417E-203A547B0C7A}"/>
              </a:ext>
            </a:extLst>
          </p:cNvPr>
          <p:cNvSpPr txBox="1"/>
          <p:nvPr/>
        </p:nvSpPr>
        <p:spPr>
          <a:xfrm>
            <a:off x="-1" y="72000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843" y="0"/>
            <a:ext cx="646157" cy="531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96896" y="1434136"/>
            <a:ext cx="36260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Theo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Theo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F6DB4E-71CF-5E0A-7800-593A821C8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64" y="1434136"/>
            <a:ext cx="8378366" cy="43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3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F00DB-82F6-D0A6-7394-92D8C9F4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8DA9C6-2D27-6B53-F587-84BC8B619217}"/>
              </a:ext>
            </a:extLst>
          </p:cNvPr>
          <p:cNvSpPr txBox="1"/>
          <p:nvPr/>
        </p:nvSpPr>
        <p:spPr>
          <a:xfrm>
            <a:off x="11516264" y="6335950"/>
            <a:ext cx="675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E0965-FD7D-4063-9758-6959D9AD40F7}"/>
              </a:ext>
            </a:extLst>
          </p:cNvPr>
          <p:cNvSpPr txBox="1"/>
          <p:nvPr/>
        </p:nvSpPr>
        <p:spPr>
          <a:xfrm>
            <a:off x="2977550" y="0"/>
            <a:ext cx="6236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</a:t>
            </a:r>
          </a:p>
        </p:txBody>
      </p:sp>
      <p:pic>
        <p:nvPicPr>
          <p:cNvPr id="1026" name="Picture 2" descr="Trường Đại học Sư phạm Kỹ thuật TP. HCM — Sở Khoa học và Công nghệ Thành  phố Hồ Chí Minh">
            <a:extLst>
              <a:ext uri="{FF2B5EF4-FFF2-40B4-BE49-F238E27FC236}">
                <a16:creationId xmlns:a16="http://schemas.microsoft.com/office/drawing/2014/main" id="{58F7292B-9071-AD29-88C0-A5100674F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7205" cy="5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4A8177-B7A6-8DD1-1D29-94264B3DC15E}"/>
              </a:ext>
            </a:extLst>
          </p:cNvPr>
          <p:cNvSpPr txBox="1"/>
          <p:nvPr/>
        </p:nvSpPr>
        <p:spPr>
          <a:xfrm>
            <a:off x="-1" y="681644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3CE12D-45EE-3A77-6242-822C3B0E2070}"/>
              </a:ext>
            </a:extLst>
          </p:cNvPr>
          <p:cNvSpPr txBox="1"/>
          <p:nvPr/>
        </p:nvSpPr>
        <p:spPr>
          <a:xfrm>
            <a:off x="152398" y="1424844"/>
            <a:ext cx="12039602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chiết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rót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95%</a:t>
            </a:r>
            <a:endParaRPr lang="vi-VN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chai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95%.</a:t>
            </a:r>
            <a:endParaRPr lang="vi-VN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 trí chai: Vị trí có trật tự 100% trong hộp.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Đảm bảo tính chính xác của các vị trí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 di chuyển khi cúp điện.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Nhận biết và phân loại được trên 90% sản phẩm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lỗi (sản phẩm không nắp) </a:t>
            </a:r>
            <a:endParaRPr lang="en-US" sz="200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Khởi tạo chu trình: Khởi động lại khi hộp </a:t>
            </a:r>
            <a:r>
              <a:rPr lang="en-US" sz="200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chai</a:t>
            </a:r>
            <a:r>
              <a:rPr lang="vi-V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053" y="0"/>
            <a:ext cx="646157" cy="5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4090</TotalTime>
  <Words>1489</Words>
  <Application>Microsoft Office PowerPoint</Application>
  <PresentationFormat>Widescreen</PresentationFormat>
  <Paragraphs>224</Paragraphs>
  <Slides>28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Quân</dc:creator>
  <cp:lastModifiedBy>Phúc Nguyễn</cp:lastModifiedBy>
  <cp:revision>303</cp:revision>
  <cp:lastPrinted>2024-06-28T02:52:17Z</cp:lastPrinted>
  <dcterms:created xsi:type="dcterms:W3CDTF">2023-07-08T05:48:46Z</dcterms:created>
  <dcterms:modified xsi:type="dcterms:W3CDTF">2024-07-01T01:56:45Z</dcterms:modified>
</cp:coreProperties>
</file>